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3" r:id="rId3"/>
    <p:sldId id="260" r:id="rId4"/>
    <p:sldId id="258" r:id="rId5"/>
    <p:sldId id="275" r:id="rId6"/>
    <p:sldId id="261" r:id="rId7"/>
    <p:sldId id="264" r:id="rId8"/>
    <p:sldId id="289" r:id="rId9"/>
    <p:sldId id="263" r:id="rId10"/>
    <p:sldId id="265" r:id="rId11"/>
    <p:sldId id="276" r:id="rId12"/>
    <p:sldId id="302" r:id="rId13"/>
    <p:sldId id="269" r:id="rId14"/>
    <p:sldId id="270" r:id="rId15"/>
    <p:sldId id="271" r:id="rId16"/>
    <p:sldId id="272" r:id="rId17"/>
    <p:sldId id="33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e359475-04f7-43ee-9855-cf18f13e30ea}">
          <p14:sldIdLst>
            <p14:sldId id="313"/>
            <p14:sldId id="260"/>
            <p14:sldId id="258"/>
            <p14:sldId id="275"/>
            <p14:sldId id="261"/>
            <p14:sldId id="264"/>
            <p14:sldId id="289"/>
            <p14:sldId id="263"/>
            <p14:sldId id="265"/>
            <p14:sldId id="276"/>
            <p14:sldId id="302"/>
            <p14:sldId id="269"/>
            <p14:sldId id="270"/>
            <p14:sldId id="271"/>
            <p14:sldId id="272"/>
            <p14:sldId id="3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CF0BCE0-945C-4FDF-95A1-2149B1FF5B83}"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CD77608-3819-479B-BB98-C216BA724EFE}"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7CF0BCE0-945C-4FDF-95A1-2149B1FF5B83}"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7CF0BCE0-945C-4FDF-95A1-2149B1FF5B83}"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7CF0BCE0-945C-4FDF-95A1-2149B1FF5B83}"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7CF0BCE0-945C-4FDF-95A1-2149B1FF5B83}"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7CF0BCE0-945C-4FDF-95A1-2149B1FF5B83}"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7CF0BCE0-945C-4FDF-95A1-2149B1FF5B83}"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4CD77608-3819-479B-BB98-C216BA724EFE}"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algn="r"/>
            <a:fld id="{7CF0BCE0-945C-4FDF-95A1-2149B1FF5B83}" type="datetimeFigureOut">
              <a:rPr lang="en-US" smtClean="0"/>
            </a:fld>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sz="1000"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CD77608-3819-479B-BB98-C216BA724EFE}" type="slidenum">
              <a:rPr lang="en-US" smtClean="0"/>
            </a:fld>
            <a:endParaRPr lang="en-US"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750060"/>
          </a:xfrm>
        </p:spPr>
        <p:txBody>
          <a:bodyPr/>
          <a:p>
            <a:r>
              <a:rPr lang="en-US" sz="2000"/>
              <a:t>                                  </a:t>
            </a:r>
            <a:r>
              <a:rPr lang="en-US" sz="2000">
                <a:latin typeface="Times New Roman" panose="02020603050405020304" charset="0"/>
                <a:cs typeface="Times New Roman" panose="02020603050405020304" charset="0"/>
              </a:rPr>
              <a:t> </a:t>
            </a:r>
            <a:r>
              <a:rPr lang="en-US" sz="2400" b="1">
                <a:latin typeface="Times New Roman" panose="02020603050405020304" charset="0"/>
                <a:cs typeface="Times New Roman" panose="02020603050405020304" charset="0"/>
              </a:rPr>
              <a:t>CSA0810-PYTHON PROGRAMMING-SLOT B</a:t>
            </a:r>
            <a:br>
              <a:rPr lang="en-US" sz="2400">
                <a:latin typeface="Times New Roman" panose="02020603050405020304" charset="0"/>
                <a:cs typeface="Times New Roman" panose="02020603050405020304" charset="0"/>
              </a:rPr>
            </a:br>
            <a:endParaRPr lang="en-US" sz="24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609600" y="1711325"/>
            <a:ext cx="10972800" cy="4416425"/>
          </a:xfrm>
        </p:spPr>
        <p:txBody>
          <a:bodyPr/>
          <a:p>
            <a:pPr marL="0" indent="0">
              <a:buNone/>
            </a:pPr>
            <a:r>
              <a:rPr lang="en-US"/>
              <a:t>                    </a:t>
            </a:r>
            <a:r>
              <a:rPr lang="en-US" sz="2400"/>
              <a:t>        </a:t>
            </a:r>
            <a:r>
              <a:rPr lang="en-US" sz="2400" b="1"/>
              <a:t>    </a:t>
            </a:r>
            <a:r>
              <a:rPr lang="en-US" sz="2800" b="1"/>
              <a:t>COLOR DETECTION</a:t>
            </a:r>
            <a:endParaRPr lang="en-US" sz="2800" b="1"/>
          </a:p>
        </p:txBody>
      </p:sp>
      <p:sp>
        <p:nvSpPr>
          <p:cNvPr id="5" name="Text Box 4"/>
          <p:cNvSpPr txBox="1"/>
          <p:nvPr/>
        </p:nvSpPr>
        <p:spPr>
          <a:xfrm>
            <a:off x="99060" y="4633595"/>
            <a:ext cx="4064000" cy="1630045"/>
          </a:xfrm>
          <a:prstGeom prst="rect">
            <a:avLst/>
          </a:prstGeom>
          <a:noFill/>
        </p:spPr>
        <p:txBody>
          <a:bodyPr wrap="square" rtlCol="0">
            <a:spAutoFit/>
          </a:bodyPr>
          <a:p>
            <a:r>
              <a:rPr lang="en-US" sz="2000" b="1">
                <a:latin typeface="Times New Roman" panose="02020603050405020304" charset="0"/>
                <a:cs typeface="Times New Roman" panose="02020603050405020304" charset="0"/>
              </a:rPr>
              <a:t>Guided by,</a:t>
            </a:r>
            <a:endParaRPr lang="en-US" sz="2000" b="1">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 Vincent Gnanaraj</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(Course Faculty)</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Python Programming</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SSE, SIMATS</a:t>
            </a:r>
            <a:endParaRPr lang="en-US" sz="2000">
              <a:latin typeface="Times New Roman" panose="02020603050405020304" charset="0"/>
              <a:cs typeface="Times New Roman" panose="02020603050405020304" charset="0"/>
            </a:endParaRPr>
          </a:p>
        </p:txBody>
      </p:sp>
      <p:sp>
        <p:nvSpPr>
          <p:cNvPr id="6" name="Text Box 5"/>
          <p:cNvSpPr txBox="1"/>
          <p:nvPr/>
        </p:nvSpPr>
        <p:spPr>
          <a:xfrm>
            <a:off x="8128000" y="4633595"/>
            <a:ext cx="4064000" cy="1630045"/>
          </a:xfrm>
          <a:prstGeom prst="rect">
            <a:avLst/>
          </a:prstGeom>
          <a:noFill/>
        </p:spPr>
        <p:txBody>
          <a:bodyPr wrap="square" rtlCol="0">
            <a:spAutoFit/>
          </a:bodyPr>
          <a:p>
            <a:r>
              <a:rPr lang="en-US" sz="2000" b="1">
                <a:latin typeface="Times New Roman" panose="02020603050405020304" charset="0"/>
                <a:cs typeface="Times New Roman" panose="02020603050405020304" charset="0"/>
              </a:rPr>
              <a:t>Project by,</a:t>
            </a:r>
            <a:endParaRPr lang="en-US" sz="2000" b="1">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S.Sandeep kumar Reddy</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(192210010)</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computer science and Engineering</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SSE, SIMATS</a:t>
            </a:r>
            <a:endParaRPr lang="en-US" sz="2000">
              <a:latin typeface="Times New Roman" panose="02020603050405020304" charset="0"/>
              <a:cs typeface="Times New Roman" panose="02020603050405020304" charset="0"/>
            </a:endParaRPr>
          </a:p>
        </p:txBody>
      </p:sp>
      <p:pic>
        <p:nvPicPr>
          <p:cNvPr id="7" name="Picture 6"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8" name="Picture 7"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539750"/>
            <a:ext cx="11101070" cy="967740"/>
          </a:xfrm>
        </p:spPr>
        <p:txBody>
          <a:bodyPr/>
          <a:lstStyle/>
          <a:p>
            <a:r>
              <a:rPr lang="en-US" dirty="0">
                <a:solidFill>
                  <a:schemeClr val="bg2">
                    <a:lumMod val="50000"/>
                    <a:lumOff val="50000"/>
                  </a:schemeClr>
                </a:solidFill>
              </a:rPr>
              <a:t>                             </a:t>
            </a:r>
            <a:r>
              <a:rPr lang="en-US" sz="2800" dirty="0">
                <a:solidFill>
                  <a:srgbClr val="00B050"/>
                </a:solidFill>
                <a:latin typeface="Times New Roman" panose="02020603050405020304" charset="0"/>
                <a:cs typeface="Times New Roman" panose="02020603050405020304" charset="0"/>
              </a:rPr>
              <a:t>  TESTING</a:t>
            </a:r>
            <a:endParaRPr lang="en-US" sz="2800" dirty="0">
              <a:solidFill>
                <a:srgbClr val="00B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40000" y="1630837"/>
            <a:ext cx="11101136" cy="4677887"/>
          </a:xfrm>
        </p:spPr>
        <p:txBody>
          <a:bodyPr/>
          <a:lstStyle/>
          <a:p>
            <a:pPr>
              <a:buFont typeface="Wingdings" panose="05000000000000000000" charset="0"/>
              <a:buChar char="o"/>
            </a:pP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Unit testing:  In computer programming, unit testing is a software testing method by which individual units of source code.</a:t>
            </a: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Integration Testing: Integration testing is the phase in software testing in which the whole software module is tested or if it consists of multiple software modules they are combined and then tested as a group. </a:t>
            </a: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Technical Feasibility</a:t>
            </a:r>
            <a:r>
              <a:rPr lang="en-US" sz="2000" dirty="0">
                <a:latin typeface="Times New Roman" panose="02020603050405020304" charset="0"/>
                <a:cs typeface="Times New Roman" panose="02020603050405020304" charset="0"/>
              </a:rPr>
              <a:t>: The software is offline and totally based on python so it doesn't requires any kind of internet and there can’t be any issue regarding component not working correctly.</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endParaRPr lang="en-US" sz="2000" dirty="0">
              <a:gradFill>
                <a:gsLst>
                  <a:gs pos="0">
                    <a:srgbClr val="007BD3"/>
                  </a:gs>
                  <a:gs pos="100000">
                    <a:srgbClr val="034373"/>
                  </a:gs>
                </a:gsLst>
                <a:lin scaled="0"/>
              </a:gradFill>
              <a:latin typeface="Times New Roman" panose="02020603050405020304" charset="0"/>
              <a:cs typeface="Times New Roman" panose="02020603050405020304" charset="0"/>
            </a:endParaRPr>
          </a:p>
          <a:p>
            <a:pPr marL="0" indent="0">
              <a:buFont typeface="Wingdings" panose="05000000000000000000" charset="0"/>
              <a:buNone/>
            </a:pPr>
            <a:r>
              <a:rPr lang="en-US" sz="2000" dirty="0">
                <a:gradFill>
                  <a:gsLst>
                    <a:gs pos="0">
                      <a:srgbClr val="007BD3"/>
                    </a:gs>
                    <a:gs pos="100000">
                      <a:srgbClr val="034373"/>
                    </a:gs>
                  </a:gsLst>
                  <a:lin scaled="0"/>
                </a:gradFill>
                <a:latin typeface="Times New Roman" panose="02020603050405020304" charset="0"/>
                <a:cs typeface="Times New Roman" panose="02020603050405020304" charset="0"/>
              </a:rPr>
              <a:t>Resource and Time feasibility</a:t>
            </a:r>
            <a:r>
              <a:rPr lang="en-US" sz="2000" dirty="0">
                <a:solidFill>
                  <a:schemeClr val="accent1">
                    <a:lumMod val="60000"/>
                    <a:lumOff val="40000"/>
                  </a:schemeClr>
                </a:solidFill>
                <a:latin typeface="Times New Roman" panose="02020603050405020304" charset="0"/>
                <a:cs typeface="Times New Roman" panose="02020603050405020304" charset="0"/>
              </a:rPr>
              <a:t>: </a:t>
            </a:r>
            <a:r>
              <a:rPr lang="en-US" sz="2000" dirty="0">
                <a:latin typeface="Times New Roman" panose="02020603050405020304" charset="0"/>
                <a:cs typeface="Times New Roman" panose="02020603050405020304" charset="0"/>
              </a:rPr>
              <a:t>Resources that are required for the project,</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Device</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Tool (freely available)</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individuals</a:t>
            </a: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9750" y="539750"/>
            <a:ext cx="11101070" cy="718820"/>
          </a:xfrm>
        </p:spPr>
        <p:txBody>
          <a:bodyPr/>
          <a:p>
            <a:r>
              <a:rPr lang="en-US">
                <a:gradFill>
                  <a:gsLst>
                    <a:gs pos="0">
                      <a:srgbClr val="E30000"/>
                    </a:gs>
                    <a:gs pos="100000">
                      <a:srgbClr val="760303"/>
                    </a:gs>
                  </a:gsLst>
                  <a:lin scaled="0"/>
                </a:gradFill>
              </a:rPr>
              <a:t>                       </a:t>
            </a:r>
            <a:r>
              <a:rPr lang="en-US" sz="2800">
                <a:gradFill>
                  <a:gsLst>
                    <a:gs pos="0">
                      <a:srgbClr val="E30000"/>
                    </a:gs>
                    <a:gs pos="100000">
                      <a:srgbClr val="760303"/>
                    </a:gs>
                  </a:gsLst>
                  <a:lin scaled="0"/>
                </a:gradFill>
                <a:latin typeface="Times New Roman" panose="02020603050405020304" charset="0"/>
                <a:cs typeface="Times New Roman" panose="02020603050405020304" charset="0"/>
              </a:rPr>
              <a:t>   IMPLEMENTATION</a:t>
            </a:r>
            <a:endParaRPr lang="en-US" sz="2800">
              <a:gradFill>
                <a:gsLst>
                  <a:gs pos="0">
                    <a:srgbClr val="E30000"/>
                  </a:gs>
                  <a:gs pos="100000">
                    <a:srgbClr val="760303"/>
                  </a:gs>
                </a:gsLst>
                <a:lin scaled="0"/>
              </a:gra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528570"/>
            <a:ext cx="11101070" cy="3833495"/>
          </a:xfrm>
        </p:spPr>
        <p:txBody>
          <a:bodyPr/>
          <a:p>
            <a:pPr algn="just"/>
            <a:r>
              <a:rPr lang="en-US" sz="2000">
                <a:latin typeface="Times New Roman" panose="02020603050405020304" charset="0"/>
                <a:cs typeface="Times New Roman" panose="02020603050405020304" charset="0"/>
              </a:rPr>
              <a:t>Step 1: Input: Capture Image.</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 Step 2: Read the  image frames.</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 Step 3: Convert the imageFrame in BGR(RGB color space represented as three matrices of red, green and blue with integer values from 0 to 255) to HSV(hue-saturation-value) color space</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This code will run in python version 3 and may not run in other version.</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we have to install the packages required for the code.</a:t>
            </a:r>
            <a:endParaRPr lang="en-US" sz="200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sym typeface="+mn-ea"/>
              </a:rPr>
              <a:t> It is compatible for Windows, Linux and Mac. </a:t>
            </a:r>
            <a:endParaRPr lang="en-US" sz="2000" dirty="0">
              <a:latin typeface="Times New Roman" panose="02020603050405020304" charset="0"/>
              <a:cs typeface="Times New Roman" panose="02020603050405020304" charset="0"/>
            </a:endParaRPr>
          </a:p>
          <a:p>
            <a:pPr algn="just"/>
            <a:endParaRPr lang="en-US" sz="200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FINAL OUTPUT</a:t>
            </a:r>
            <a:endParaRPr lang="en-US" dirty="0"/>
          </a:p>
        </p:txBody>
      </p:sp>
      <p:pic>
        <p:nvPicPr>
          <p:cNvPr id="6" name="Content Placeholder 5" descr="output"/>
          <p:cNvPicPr>
            <a:picLocks noChangeAspect="1"/>
          </p:cNvPicPr>
          <p:nvPr>
            <p:ph idx="1"/>
          </p:nvPr>
        </p:nvPicPr>
        <p:blipFill>
          <a:blip r:embed="rId1"/>
          <a:stretch>
            <a:fillRect/>
          </a:stretch>
        </p:blipFill>
        <p:spPr>
          <a:xfrm>
            <a:off x="104140" y="1452245"/>
            <a:ext cx="10396220" cy="5180330"/>
          </a:xfrm>
          <a:prstGeom prst="rect">
            <a:avLst/>
          </a:prstGeom>
        </p:spPr>
      </p:pic>
      <p:pic>
        <p:nvPicPr>
          <p:cNvPr id="9" name="Picture 8"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10" name="Picture 9"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097915"/>
            <a:ext cx="11101070" cy="1085850"/>
          </a:xfrm>
        </p:spPr>
        <p:txBody>
          <a:bodyPr/>
          <a:lstStyle/>
          <a:p>
            <a:r>
              <a:rPr lang="en-US" sz="2800" dirty="0">
                <a:solidFill>
                  <a:schemeClr val="accent5">
                    <a:lumMod val="50000"/>
                  </a:schemeClr>
                </a:solidFill>
                <a:latin typeface="Times New Roman" panose="02020603050405020304" charset="0"/>
                <a:cs typeface="Times New Roman" panose="02020603050405020304" charset="0"/>
              </a:rPr>
              <a:t>                                          CONCLUSION</a:t>
            </a:r>
            <a:endParaRPr lang="en-US" sz="2800" dirty="0">
              <a:solidFill>
                <a:schemeClr val="accent5">
                  <a:lumMod val="50000"/>
                </a:schemeClr>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094865"/>
            <a:ext cx="11101070" cy="4213860"/>
          </a:xfrm>
        </p:spPr>
        <p:txBody>
          <a:bodyPr/>
          <a:lstStyle/>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r>
              <a:rPr lang="en-US" sz="2000" dirty="0">
                <a:latin typeface="Times New Roman" panose="02020603050405020304" charset="0"/>
                <a:cs typeface="Times New Roman" panose="02020603050405020304" charset="0"/>
              </a:rPr>
              <a:t>In this Python project with source code, we erudite about colours &amp; how we can excerpt colour RGB values &amp; the colour name of a pixel. We erudite how to grip events like double-clicking on the window &amp; saying how to read CSV files with </a:t>
            </a:r>
            <a:r>
              <a:rPr lang="en-US" sz="2000" dirty="0" err="1">
                <a:latin typeface="Times New Roman" panose="02020603050405020304" charset="0"/>
                <a:cs typeface="Times New Roman" panose="02020603050405020304" charset="0"/>
              </a:rPr>
              <a:t>p&amp;as</a:t>
            </a:r>
            <a:r>
              <a:rPr lang="en-US" sz="2000" dirty="0">
                <a:latin typeface="Times New Roman" panose="02020603050405020304" charset="0"/>
                <a:cs typeface="Times New Roman" panose="02020603050405020304" charset="0"/>
              </a:rPr>
              <a:t> &amp; achieve processes on data. This is used in many pictures editing &amp; drawing apps. </a:t>
            </a:r>
            <a:endParaRPr lang="en-US" sz="2000" dirty="0">
              <a:latin typeface="Times New Roman" panose="02020603050405020304" charset="0"/>
              <a:cs typeface="Times New Roman" panose="02020603050405020304" charset="0"/>
            </a:endParaRPr>
          </a:p>
        </p:txBody>
      </p:sp>
      <p:pic>
        <p:nvPicPr>
          <p:cNvPr id="8" name="Picture 7" descr="channels4_profile"/>
          <p:cNvPicPr>
            <a:picLocks noChangeAspect="1"/>
          </p:cNvPicPr>
          <p:nvPr/>
        </p:nvPicPr>
        <p:blipFill>
          <a:blip r:embed="rId1"/>
          <a:stretch>
            <a:fillRect/>
          </a:stretch>
        </p:blipFill>
        <p:spPr>
          <a:xfrm>
            <a:off x="10527030" y="0"/>
            <a:ext cx="1664970" cy="1273810"/>
          </a:xfrm>
          <a:prstGeom prst="rect">
            <a:avLst/>
          </a:prstGeom>
        </p:spPr>
      </p:pic>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11101135" cy="1119118"/>
          </a:xfrm>
        </p:spPr>
        <p:txBody>
          <a:bodyPr/>
          <a:lstStyle/>
          <a:p>
            <a:r>
              <a:rPr lang="en-US" dirty="0">
                <a:solidFill>
                  <a:srgbClr val="92D050"/>
                </a:solidFill>
              </a:rPr>
              <a:t>                           </a:t>
            </a:r>
            <a:r>
              <a:rPr lang="en-US" sz="2800" dirty="0">
                <a:solidFill>
                  <a:srgbClr val="92D050"/>
                </a:solidFill>
                <a:latin typeface="Times New Roman" panose="02020603050405020304" charset="0"/>
                <a:cs typeface="Times New Roman" panose="02020603050405020304" charset="0"/>
              </a:rPr>
              <a:t>  FUTURE SCOPE</a:t>
            </a:r>
            <a:endParaRPr lang="en-US" sz="2800" dirty="0">
              <a:solidFill>
                <a:srgbClr val="92D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425700"/>
            <a:ext cx="11101070" cy="3883025"/>
          </a:xfrm>
        </p:spPr>
        <p:txBody>
          <a:bodyPr/>
          <a:lstStyle/>
          <a:p>
            <a:pPr algn="just">
              <a:buFont typeface="Wingdings" panose="05000000000000000000" charset="0"/>
              <a:buChar char="v"/>
            </a:pPr>
            <a:r>
              <a:rPr lang="en-US" sz="2000" dirty="0">
                <a:latin typeface="Times New Roman" panose="02020603050405020304" charset="0"/>
                <a:cs typeface="Times New Roman" panose="02020603050405020304" charset="0"/>
              </a:rPr>
              <a:t>Image Acquisition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Color space conversion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Thresholding</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Filtering and noise Reduction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Contour Detection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Visualization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Analysis and Application</a:t>
            </a: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210062"/>
            <a:ext cx="11101135" cy="1015423"/>
          </a:xfrm>
        </p:spPr>
        <p:txBody>
          <a:bodyPr/>
          <a:lstStyle/>
          <a:p>
            <a:r>
              <a:rPr lang="en-US" sz="2800" dirty="0">
                <a:solidFill>
                  <a:srgbClr val="FFFF00"/>
                </a:solidFill>
              </a:rPr>
              <a:t>                                   </a:t>
            </a:r>
            <a:r>
              <a:rPr lang="en-US" sz="2800" dirty="0">
                <a:solidFill>
                  <a:srgbClr val="00B0F0"/>
                </a:solidFill>
                <a:latin typeface="Times New Roman" panose="02020603050405020304" charset="0"/>
                <a:cs typeface="Times New Roman" panose="02020603050405020304" charset="0"/>
              </a:rPr>
              <a:t>    REFERENCES</a:t>
            </a:r>
            <a:endParaRPr lang="en-US" sz="2800" dirty="0">
              <a:solidFill>
                <a:srgbClr val="00B0F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1499870"/>
            <a:ext cx="11101070" cy="4808855"/>
          </a:xfrm>
        </p:spPr>
        <p:txBody>
          <a:bodyPr/>
          <a:lstStyle/>
          <a:p>
            <a:pPr marL="457200" indent="-457200" algn="just">
              <a:buFont typeface="+mj-lt"/>
              <a:buAutoNum type="arabicPeriod"/>
            </a:pPr>
            <a:r>
              <a:rPr lang="en-US" sz="2000" dirty="0">
                <a:latin typeface="Times New Roman" panose="02020603050405020304" charset="0"/>
                <a:cs typeface="Times New Roman" panose="02020603050405020304" charset="0"/>
              </a:rPr>
              <a:t>NR Pal, SK Pal, A review on picture segmentation techniques. Pattern Recog. 26(9), 1277–1294 (1993). Article Google Scholar </a:t>
            </a:r>
            <a:endParaRPr lang="en-US" sz="2000" dirty="0">
              <a:latin typeface="Times New Roman" panose="02020603050405020304" charset="0"/>
              <a:cs typeface="Times New Roman" panose="02020603050405020304" charset="0"/>
            </a:endParaRPr>
          </a:p>
          <a:p>
            <a:pPr marL="457200" indent="-457200" algn="just">
              <a:buFont typeface="+mj-lt"/>
              <a:buAutoNum type="arabicPeriod"/>
            </a:pPr>
            <a:endParaRPr lang="en-US" sz="2000" dirty="0">
              <a:latin typeface="Times New Roman" panose="02020603050405020304" charset="0"/>
              <a:cs typeface="Times New Roman" panose="02020603050405020304" charset="0"/>
            </a:endParaRPr>
          </a:p>
          <a:p>
            <a:pPr marL="0" indent="0" algn="just">
              <a:buFont typeface="+mj-lt"/>
              <a:buNone/>
            </a:pPr>
            <a:r>
              <a:rPr lang="en-US" sz="2000" dirty="0">
                <a:latin typeface="Times New Roman" panose="02020603050405020304" charset="0"/>
                <a:cs typeface="Times New Roman" panose="02020603050405020304" charset="0"/>
              </a:rPr>
              <a:t>2. VA Shapiro, PK Veleva, VS Sgurev, in Proceedings., 11th IAPR International Conference on Pattern Recognition. Vol. III. Conference C: Picture, Speech &amp; Signal Analysis. An adaptive method for picture thresholding. (IEEEThe Hague, 1992), pp. 696– 699. Google Scholar</a:t>
            </a:r>
            <a:endParaRPr lang="en-US" sz="2000" dirty="0">
              <a:latin typeface="Times New Roman" panose="02020603050405020304" charset="0"/>
              <a:cs typeface="Times New Roman" panose="02020603050405020304" charset="0"/>
            </a:endParaRPr>
          </a:p>
          <a:p>
            <a:pPr marL="0" indent="0" algn="just">
              <a:buFont typeface="+mj-lt"/>
              <a:buNone/>
            </a:pPr>
            <a:endParaRPr lang="en-US" sz="2000" dirty="0">
              <a:latin typeface="Times New Roman" panose="02020603050405020304" charset="0"/>
              <a:cs typeface="Times New Roman" panose="02020603050405020304" charset="0"/>
            </a:endParaRPr>
          </a:p>
          <a:p>
            <a:pPr marL="0" indent="0" algn="just">
              <a:buNone/>
            </a:pPr>
            <a:r>
              <a:rPr lang="en-US" sz="2000" dirty="0">
                <a:latin typeface="Times New Roman" panose="02020603050405020304" charset="0"/>
                <a:cs typeface="Times New Roman" panose="02020603050405020304" charset="0"/>
              </a:rPr>
              <a:t> 3. QT Luong, in eds. by, CH Chen, LF Pau, PS Wang, Colour in Computer Vision (World Scientific, Singapore, 1993). Book Google Scholar.</a:t>
            </a: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a:p>
            <a:pPr marL="0" indent="0" algn="just">
              <a:buNone/>
            </a:pPr>
            <a:r>
              <a:rPr lang="en-US" sz="2000" dirty="0">
                <a:latin typeface="Times New Roman" panose="02020603050405020304" charset="0"/>
                <a:cs typeface="Times New Roman" panose="02020603050405020304" charset="0"/>
                <a:sym typeface="+mn-ea"/>
              </a:rPr>
              <a:t> 4. K Lin, LJ Wu, LH Xu, A survey on colour picture segmentation techniques. J. Picture Graph.10:, 1–10 (2005). Google Scholar</a:t>
            </a: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609600" y="190500"/>
            <a:ext cx="10972800" cy="5765800"/>
          </a:xfrm>
        </p:spPr>
        <p:txBody>
          <a:bodyPr/>
          <a:p>
            <a:endParaRPr lang="en-US"/>
          </a:p>
        </p:txBody>
      </p:sp>
      <p:pic>
        <p:nvPicPr>
          <p:cNvPr id="5" name="Picture 4" descr="istockphoto-1417959400-612x612"/>
          <p:cNvPicPr>
            <a:picLocks noChangeAspect="1"/>
          </p:cNvPicPr>
          <p:nvPr/>
        </p:nvPicPr>
        <p:blipFill>
          <a:blip r:embed="rId1"/>
          <a:stretch>
            <a:fillRect/>
          </a:stretch>
        </p:blipFill>
        <p:spPr>
          <a:xfrm>
            <a:off x="114935" y="0"/>
            <a:ext cx="12077065" cy="6858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455" y="1176020"/>
            <a:ext cx="11101070" cy="405130"/>
          </a:xfrm>
        </p:spPr>
        <p:txBody>
          <a:bodyPr/>
          <a:lstStyle/>
          <a:p>
            <a:r>
              <a:rPr lang="en-US" dirty="0">
                <a:solidFill>
                  <a:srgbClr val="FFC000"/>
                </a:solidFill>
              </a:rPr>
              <a:t>                            </a:t>
            </a:r>
            <a:r>
              <a:rPr lang="en-US" sz="2800" dirty="0">
                <a:solidFill>
                  <a:srgbClr val="FFC000"/>
                </a:solidFill>
              </a:rPr>
              <a:t> </a:t>
            </a:r>
            <a:r>
              <a:rPr lang="en-US" sz="2800" dirty="0">
                <a:solidFill>
                  <a:srgbClr val="FFC000"/>
                </a:solidFill>
                <a:latin typeface="Times New Roman" panose="02020603050405020304" charset="0"/>
                <a:cs typeface="Times New Roman" panose="02020603050405020304" charset="0"/>
              </a:rPr>
              <a:t> INTRODUCTION</a:t>
            </a:r>
            <a:endParaRPr lang="en-US" sz="2800" dirty="0">
              <a:solidFill>
                <a:srgbClr val="FFC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542540"/>
            <a:ext cx="11101070" cy="3766185"/>
          </a:xfrm>
        </p:spPr>
        <p:txBody>
          <a:bodyPr/>
          <a:lstStyle/>
          <a:p>
            <a:pPr algn="just">
              <a:buFont typeface="Wingdings" panose="05000000000000000000" charset="0"/>
              <a:buChar char="Ø"/>
            </a:pPr>
            <a:r>
              <a:rPr lang="en-US" sz="2000" dirty="0">
                <a:latin typeface="Times New Roman" panose="02020603050405020304" charset="0"/>
                <a:cs typeface="Times New Roman" panose="02020603050405020304" charset="0"/>
              </a:rPr>
              <a:t>The process of detecting the name of any colour in an image is known as color detection.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This is an exceedingly simple task for humans, but it is not that simple for computers.</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This eyes and brains of humans work together to convert light into colour.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The signal transmitted to the brain via light receptors in our eyes. The colour is then recognized by our brain.</a:t>
            </a:r>
            <a:endParaRPr lang="en-US" sz="2000" dirty="0"/>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690" y="794385"/>
            <a:ext cx="11101070" cy="998220"/>
          </a:xfrm>
        </p:spPr>
        <p:txBody>
          <a:bodyPr/>
          <a:lstStyle/>
          <a:p>
            <a:r>
              <a:rPr lang="en-US" dirty="0">
                <a:solidFill>
                  <a:srgbClr val="00B050"/>
                </a:solidFill>
              </a:rPr>
              <a:t>                            </a:t>
            </a:r>
            <a:r>
              <a:rPr lang="en-US" sz="2400" dirty="0">
                <a:solidFill>
                  <a:srgbClr val="00B050"/>
                </a:solidFill>
                <a:latin typeface="Times New Roman" panose="02020603050405020304" charset="0"/>
                <a:cs typeface="Times New Roman" panose="02020603050405020304" charset="0"/>
              </a:rPr>
              <a:t>   </a:t>
            </a:r>
            <a:r>
              <a:rPr lang="en-US" sz="2800" dirty="0">
                <a:solidFill>
                  <a:srgbClr val="00B050"/>
                </a:solidFill>
                <a:latin typeface="Times New Roman" panose="02020603050405020304" charset="0"/>
                <a:cs typeface="Times New Roman" panose="02020603050405020304" charset="0"/>
              </a:rPr>
              <a:t>ABSTRACT</a:t>
            </a:r>
            <a:endParaRPr lang="en-US" sz="2800" dirty="0">
              <a:solidFill>
                <a:srgbClr val="00B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13690" y="2489835"/>
            <a:ext cx="11101070" cy="4280535"/>
          </a:xfrm>
        </p:spPr>
        <p:txBody>
          <a:bodyPr/>
          <a:lstStyle/>
          <a:p>
            <a:pPr marL="0" indent="0" algn="just">
              <a:buFont typeface="Wingdings" panose="05000000000000000000" charset="0"/>
              <a:buNone/>
            </a:pPr>
            <a:r>
              <a:rPr lang="en-US" sz="2000" dirty="0">
                <a:latin typeface="Times New Roman" panose="02020603050405020304" charset="0"/>
                <a:cs typeface="Times New Roman" panose="02020603050405020304" charset="0"/>
              </a:rPr>
              <a:t>Colour detection is necessary to recognize objects, it is also used as a tool in various image editing and drawing apps.It is the process of detecting the name of any colour. Well, for humans this is an extremely easy task but for computers, it is not straightforward. Hence the problem that arises in front of us is how to make a computer understand or recognize colours , so we are going to solve this problem.</a:t>
            </a:r>
            <a:r>
              <a:rPr lang="en-US" sz="2000" dirty="0">
                <a:latin typeface="Times New Roman" panose="02020603050405020304" charset="0"/>
                <a:cs typeface="Times New Roman" panose="02020603050405020304" charset="0"/>
                <a:sym typeface="+mn-ea"/>
              </a:rPr>
              <a:t>In this project using python we need 3 different parts to be used. Python code which will be recognizing colour.Image that will be used for testing the colour recognition. A  csv file that will be containing the colours as dataset. Hence the above 3 modules will help us in achieving our aim that is detecting the colours in an image using python. </a:t>
            </a: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r>
              <a:rPr lang="en-US" sz="2000" dirty="0">
                <a:latin typeface="Times New Roman" panose="02020603050405020304" charset="0"/>
                <a:cs typeface="Times New Roman" panose="02020603050405020304" charset="0"/>
              </a:rPr>
              <a:t> </a:t>
            </a:r>
            <a:endParaRPr lang="en-US" sz="2000" dirty="0">
              <a:latin typeface="Times New Roman" panose="02020603050405020304" charset="0"/>
              <a:cs typeface="Times New Roman" panose="02020603050405020304" charset="0"/>
            </a:endParaRPr>
          </a:p>
          <a:p>
            <a:pPr marL="0" indent="0">
              <a:buFont typeface="Wingdings" panose="05000000000000000000" charset="0"/>
              <a:buNone/>
            </a:pPr>
            <a:r>
              <a:rPr lang="en-US" sz="2000" b="1" dirty="0">
                <a:latin typeface="Times New Roman" panose="02020603050405020304" charset="0"/>
                <a:cs typeface="Times New Roman" panose="02020603050405020304" charset="0"/>
              </a:rPr>
              <a:t>keywords:</a:t>
            </a:r>
            <a:r>
              <a:rPr lang="en-US" sz="2000" dirty="0">
                <a:latin typeface="Times New Roman" panose="02020603050405020304" charset="0"/>
                <a:cs typeface="Times New Roman" panose="02020603050405020304" charset="0"/>
              </a:rPr>
              <a:t>   color, detection, image, python,computer.</a:t>
            </a: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217295"/>
            <a:ext cx="11101070" cy="413385"/>
          </a:xfrm>
        </p:spPr>
        <p:txBody>
          <a:bodyPr/>
          <a:lstStyle/>
          <a:p>
            <a:r>
              <a:rPr lang="en-US" sz="2400" dirty="0">
                <a:solidFill>
                  <a:srgbClr val="0070C0"/>
                </a:solidFill>
                <a:latin typeface="Times New Roman" panose="02020603050405020304" charset="0"/>
                <a:cs typeface="Times New Roman" panose="02020603050405020304" charset="0"/>
              </a:rPr>
              <a:t>                   </a:t>
            </a:r>
            <a:r>
              <a:rPr lang="en-US" sz="2800" dirty="0">
                <a:solidFill>
                  <a:srgbClr val="0070C0"/>
                </a:solidFill>
                <a:latin typeface="Times New Roman" panose="02020603050405020304" charset="0"/>
                <a:cs typeface="Times New Roman" panose="02020603050405020304" charset="0"/>
              </a:rPr>
              <a:t>HARDWARE AND SOFTWARE REQUIREMENTS</a:t>
            </a:r>
            <a:endParaRPr lang="en-US" sz="2800" dirty="0">
              <a:solidFill>
                <a:srgbClr val="0070C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468880"/>
            <a:ext cx="11101070" cy="3839845"/>
          </a:xfrm>
        </p:spPr>
        <p:txBody>
          <a:bodyPr/>
          <a:lstStyle/>
          <a:p>
            <a:pPr algn="just">
              <a:buFont typeface="Wingdings" panose="05000000000000000000" charset="0"/>
              <a:buChar char="ü"/>
            </a:pPr>
            <a:r>
              <a:rPr lang="en-US" sz="2000" dirty="0">
                <a:latin typeface="Times New Roman" panose="02020603050405020304" charset="0"/>
                <a:cs typeface="Times New Roman" panose="02020603050405020304" charset="0"/>
              </a:rPr>
              <a:t>Processor: 11th Gen Intel(R) Core(TM) i5-11400F @</a:t>
            </a: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r>
              <a:rPr lang="en-US" sz="2000" dirty="0">
                <a:latin typeface="Times New Roman" panose="02020603050405020304" charset="0"/>
                <a:cs typeface="Times New Roman" panose="02020603050405020304" charset="0"/>
              </a:rPr>
              <a:t>                              2.60GHz   2.59 GHz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RAM: 16 GB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 8 GB or more space needed.</a:t>
            </a:r>
            <a:endParaRPr lang="en-US" sz="2000" dirty="0">
              <a:latin typeface="Times New Roman" panose="02020603050405020304" charset="0"/>
              <a:cs typeface="Times New Roman" panose="02020603050405020304" charset="0"/>
            </a:endParaRPr>
          </a:p>
          <a:p>
            <a:pPr>
              <a:buFont typeface="Wingdings" panose="05000000000000000000" charset="0"/>
              <a:buChar char="v"/>
            </a:pPr>
            <a:r>
              <a:rPr lang="en-US" sz="2000" dirty="0">
                <a:solidFill>
                  <a:srgbClr val="00B050"/>
                </a:solidFill>
                <a:latin typeface="Times New Roman" panose="02020603050405020304" charset="0"/>
                <a:cs typeface="Times New Roman" panose="02020603050405020304" charset="0"/>
              </a:rPr>
              <a:t>SOFTWARE REQUIREMENTS:</a:t>
            </a:r>
            <a:endParaRPr lang="en-US" sz="2000" dirty="0">
              <a:solidFill>
                <a:srgbClr val="00B050"/>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rPr>
              <a:t> python 3.11 version 6</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sym typeface="+mn-ea"/>
              </a:rPr>
              <a:t>Editor: pycharm</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rPr>
              <a:t>packages- numpy and cv2</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rPr>
              <a:t>windows 11 64-Bit OS</a:t>
            </a: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pic>
        <p:nvPicPr>
          <p:cNvPr id="6" name="Picture 5" descr="556ac07a-e3cb-4357-ab7f-e71714034889"/>
          <p:cNvPicPr>
            <a:picLocks noChangeAspect="1"/>
          </p:cNvPicPr>
          <p:nvPr/>
        </p:nvPicPr>
        <p:blipFill>
          <a:blip r:embed="rId3"/>
          <a:stretch>
            <a:fillRect/>
          </a:stretch>
        </p:blipFill>
        <p:spPr>
          <a:xfrm>
            <a:off x="6681470" y="2239645"/>
            <a:ext cx="4013200" cy="38042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299210"/>
            <a:ext cx="11101070" cy="865505"/>
          </a:xfrm>
        </p:spPr>
        <p:txBody>
          <a:bodyPr/>
          <a:lstStyle/>
          <a:p>
            <a:r>
              <a:rPr lang="en-US" dirty="0">
                <a:solidFill>
                  <a:srgbClr val="00B050"/>
                </a:solidFill>
              </a:rPr>
              <a:t>                </a:t>
            </a:r>
            <a:r>
              <a:rPr lang="en-US" sz="2800" dirty="0">
                <a:solidFill>
                  <a:srgbClr val="00B050"/>
                </a:solidFill>
                <a:latin typeface="Times New Roman" panose="02020603050405020304" charset="0"/>
                <a:cs typeface="Times New Roman" panose="02020603050405020304" charset="0"/>
              </a:rPr>
              <a:t>        EXISTING SYSTEM</a:t>
            </a:r>
            <a:endParaRPr lang="en-US" sz="2800" dirty="0">
              <a:solidFill>
                <a:srgbClr val="00B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3021330"/>
            <a:ext cx="11101070" cy="3287395"/>
          </a:xfrm>
        </p:spPr>
        <p:txBody>
          <a:bodyPr/>
          <a:lstStyle/>
          <a:p>
            <a:pPr algn="just">
              <a:buFont typeface="Wingdings" panose="05000000000000000000" charset="0"/>
              <a:buChar char="ü"/>
            </a:pPr>
            <a:r>
              <a:rPr lang="en-US" sz="2000" dirty="0">
                <a:latin typeface="Times New Roman" panose="02020603050405020304" charset="0"/>
                <a:cs typeface="Times New Roman" panose="02020603050405020304" charset="0"/>
              </a:rPr>
              <a:t>Existing colour detection systems often use computer vision libraries like OpenCV to process images or video frames.</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 These systems typically start by converting the image into a suitable colour space, such as HSV, to simplify colour analysis.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They then apply colour thresholding, defining specific colour ranges of interest. </a:t>
            </a:r>
            <a:endParaRPr lang="en-US" sz="2000" dirty="0">
              <a:latin typeface="Times New Roman" panose="02020603050405020304" charset="0"/>
              <a:cs typeface="Times New Roman" panose="02020603050405020304" charset="0"/>
            </a:endParaRPr>
          </a:p>
        </p:txBody>
      </p:sp>
      <p:pic>
        <p:nvPicPr>
          <p:cNvPr id="7" name="Picture 6" descr="Saveetha_Institute_of_Medical_And_Technical_Sciences_Logo"/>
          <p:cNvPicPr>
            <a:picLocks noChangeAspect="1"/>
          </p:cNvPicPr>
          <p:nvPr/>
        </p:nvPicPr>
        <p:blipFill>
          <a:blip r:embed="rId1"/>
          <a:stretch>
            <a:fillRect/>
          </a:stretch>
        </p:blipFill>
        <p:spPr>
          <a:xfrm>
            <a:off x="-86360" y="0"/>
            <a:ext cx="1387475" cy="1273175"/>
          </a:xfrm>
          <a:prstGeom prst="rect">
            <a:avLst/>
          </a:prstGeom>
        </p:spPr>
      </p:pic>
      <p:pic>
        <p:nvPicPr>
          <p:cNvPr id="4" name="Picture 3"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11101135" cy="1090837"/>
          </a:xfrm>
        </p:spPr>
        <p:txBody>
          <a:bodyPr/>
          <a:lstStyle/>
          <a:p>
            <a:r>
              <a:rPr lang="en-US" sz="2400" dirty="0">
                <a:solidFill>
                  <a:schemeClr val="accent6">
                    <a:lumMod val="60000"/>
                    <a:lumOff val="40000"/>
                  </a:schemeClr>
                </a:solidFill>
                <a:latin typeface="Times New Roman" panose="02020603050405020304" charset="0"/>
                <a:cs typeface="Times New Roman" panose="02020603050405020304" charset="0"/>
              </a:rPr>
              <a:t>                                         </a:t>
            </a:r>
            <a:r>
              <a:rPr lang="en-US" sz="2800" dirty="0">
                <a:solidFill>
                  <a:schemeClr val="accent6">
                    <a:lumMod val="60000"/>
                    <a:lumOff val="40000"/>
                  </a:schemeClr>
                </a:solidFill>
                <a:latin typeface="Times New Roman" panose="02020603050405020304" charset="0"/>
                <a:cs typeface="Times New Roman" panose="02020603050405020304" charset="0"/>
              </a:rPr>
              <a:t>   PROPOSED SYSTEM</a:t>
            </a:r>
            <a:endParaRPr lang="en-US" sz="2800" dirty="0">
              <a:solidFill>
                <a:schemeClr val="accent6">
                  <a:lumMod val="60000"/>
                  <a:lumOff val="40000"/>
                </a:schemeClr>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568575"/>
            <a:ext cx="11101070" cy="3740150"/>
          </a:xfrm>
        </p:spPr>
        <p:txBody>
          <a:bodyPr/>
          <a:lstStyle/>
          <a:p>
            <a:pPr algn="just">
              <a:buFont typeface="Arial" panose="020B0604020202020204" pitchFamily="34" charset="0"/>
              <a:buChar char="•"/>
            </a:pPr>
            <a:r>
              <a:rPr lang="en-US" sz="2000" dirty="0">
                <a:latin typeface="Times New Roman" panose="02020603050405020304" charset="0"/>
                <a:cs typeface="Times New Roman" panose="02020603050405020304" charset="0"/>
              </a:rPr>
              <a:t>The proposed color detection system utilizes advanced computer vision techniques and machine learning to accurately identify and track colours in real-time. </a:t>
            </a:r>
            <a:endParaRPr lang="en-US" sz="2000" dirty="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rPr>
              <a:t>This system integrates seamlessly with cameras or image sources, making it versatile for applications such as quality control, object tracking, and robotics.</a:t>
            </a:r>
            <a:endParaRPr lang="en-US" sz="2000" dirty="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rPr>
              <a:t> Its user-friendly interface allows users to select specific colors of interest and fine-tune detection parameters. </a:t>
            </a:r>
            <a:endParaRPr lang="en-US" sz="2000" dirty="0">
              <a:latin typeface="Times New Roman" panose="02020603050405020304" charset="0"/>
              <a:cs typeface="Times New Roman" panose="02020603050405020304" charset="0"/>
            </a:endParaRPr>
          </a:p>
        </p:txBody>
      </p:sp>
      <p:pic>
        <p:nvPicPr>
          <p:cNvPr id="7" name="Picture 6" descr="Saveetha_Institute_of_Medical_And_Technical_Sciences_Logo"/>
          <p:cNvPicPr>
            <a:picLocks noChangeAspect="1"/>
          </p:cNvPicPr>
          <p:nvPr/>
        </p:nvPicPr>
        <p:blipFill>
          <a:blip r:embed="rId1"/>
          <a:stretch>
            <a:fillRect/>
          </a:stretch>
        </p:blipFill>
        <p:spPr>
          <a:xfrm>
            <a:off x="0" y="76200"/>
            <a:ext cx="1146175" cy="982980"/>
          </a:xfrm>
          <a:prstGeom prst="rect">
            <a:avLst/>
          </a:prstGeom>
        </p:spPr>
      </p:pic>
      <p:pic>
        <p:nvPicPr>
          <p:cNvPr id="4" name="Picture 3"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40000" y="270760"/>
            <a:ext cx="11101135" cy="1809500"/>
          </a:xfrm>
        </p:spPr>
        <p:txBody>
          <a:bodyPr/>
          <a:p>
            <a:r>
              <a:rPr lang="en-US">
                <a:solidFill>
                  <a:srgbClr val="00B050"/>
                </a:solidFill>
              </a:rPr>
              <a:t>                        ARCHITECTURE</a:t>
            </a:r>
            <a:endParaRPr lang="en-US">
              <a:solidFill>
                <a:srgbClr val="00B050"/>
              </a:solidFill>
            </a:endParaRPr>
          </a:p>
        </p:txBody>
      </p:sp>
      <p:pic>
        <p:nvPicPr>
          <p:cNvPr id="4" name="Content Placeholder 3"/>
          <p:cNvPicPr>
            <a:picLocks noChangeAspect="1"/>
          </p:cNvPicPr>
          <p:nvPr>
            <p:ph idx="1"/>
          </p:nvPr>
        </p:nvPicPr>
        <p:blipFill>
          <a:blip r:embed="rId1"/>
          <a:stretch>
            <a:fillRect/>
          </a:stretch>
        </p:blipFill>
        <p:spPr>
          <a:xfrm>
            <a:off x="690880" y="-1362710"/>
            <a:ext cx="9906635" cy="5871845"/>
          </a:xfrm>
          <a:prstGeom prst="rect">
            <a:avLst/>
          </a:prstGeom>
        </p:spPr>
      </p:pic>
      <p:sp>
        <p:nvSpPr>
          <p:cNvPr id="5" name="Text Box 4"/>
          <p:cNvSpPr txBox="1"/>
          <p:nvPr/>
        </p:nvSpPr>
        <p:spPr>
          <a:xfrm>
            <a:off x="1061085" y="4765675"/>
            <a:ext cx="10579735" cy="1428750"/>
          </a:xfrm>
          <a:prstGeom prst="rect">
            <a:avLst/>
          </a:prstGeom>
          <a:noFill/>
        </p:spPr>
        <p:txBody>
          <a:bodyPr wrap="square" rtlCol="0">
            <a:noAutofit/>
          </a:bodyPr>
          <a:p>
            <a:pPr marL="457200" indent="-457200" algn="just">
              <a:buFont typeface="Wingdings" panose="05000000000000000000" charset="0"/>
              <a:buChar char="v"/>
            </a:pPr>
            <a:r>
              <a:rPr lang="en-US" sz="2000" dirty="0">
                <a:effectLst/>
                <a:latin typeface="Times New Roman" panose="02020603050405020304" charset="0"/>
                <a:ea typeface="+mn-lt"/>
                <a:cs typeface="Times New Roman" panose="02020603050405020304" charset="0"/>
                <a:sym typeface="+mn-ea"/>
              </a:rPr>
              <a:t>The above architecture makes the process more  efficient based on principles and properties related to each other.</a:t>
            </a:r>
            <a:endParaRPr lang="en-US" sz="2000" dirty="0">
              <a:effectLst/>
              <a:latin typeface="Times New Roman" panose="02020603050405020304" charset="0"/>
              <a:ea typeface="+mn-lt"/>
              <a:cs typeface="Times New Roman" panose="02020603050405020304" charset="0"/>
              <a:sym typeface="+mn-ea"/>
            </a:endParaRPr>
          </a:p>
          <a:p>
            <a:pPr marL="457200" indent="-457200" algn="just">
              <a:buFont typeface="Wingdings" panose="05000000000000000000" charset="0"/>
              <a:buChar char="v"/>
            </a:pPr>
            <a:r>
              <a:rPr lang="en-US" sz="2000">
                <a:latin typeface="Times New Roman" panose="02020603050405020304" charset="0"/>
                <a:cs typeface="Times New Roman" panose="02020603050405020304" charset="0"/>
              </a:rPr>
              <a:t>The computer vision algorithm will analyze the image data to determine the color of the object in question.</a:t>
            </a:r>
            <a:endParaRPr lang="en-US" sz="2000">
              <a:latin typeface="Times New Roman" panose="02020603050405020304" charset="0"/>
              <a:cs typeface="Times New Roman" panose="02020603050405020304" charset="0"/>
            </a:endParaRPr>
          </a:p>
        </p:txBody>
      </p:sp>
      <p:pic>
        <p:nvPicPr>
          <p:cNvPr id="9" name="Picture 8"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10" name="Picture 9"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11" name="Picture 10" descr="b06b995e-5e10-422e-8a5d-fc810bdc89cc"/>
          <p:cNvPicPr>
            <a:picLocks noChangeAspect="1"/>
          </p:cNvPicPr>
          <p:nvPr/>
        </p:nvPicPr>
        <p:blipFill>
          <a:blip r:embed="rId4"/>
          <a:stretch>
            <a:fillRect/>
          </a:stretch>
        </p:blipFill>
        <p:spPr>
          <a:xfrm>
            <a:off x="7492365" y="1843405"/>
            <a:ext cx="3442335" cy="27660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5" name="Group 2094"/>
          <p:cNvGrpSpPr>
            <a:grpSpLocks noGrp="1" noRot="1" noChangeAspect="1" noMove="1" noResize="1" noUngrp="1"/>
          </p:cNvGrpSpPr>
          <p:nvPr/>
        </p:nvGrpSpPr>
        <p:grpSpPr>
          <a:xfrm>
            <a:off x="4925125" y="3600"/>
            <a:ext cx="7266875" cy="6854400"/>
            <a:chOff x="4925125" y="3600"/>
            <a:chExt cx="7266875" cy="6854400"/>
          </a:xfrm>
        </p:grpSpPr>
        <p:sp>
          <p:nvSpPr>
            <p:cNvPr id="2096" name="Oval 2095"/>
            <p:cNvSpPr>
              <a:spLocks noChangeAspect="1"/>
            </p:cNvSpPr>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Oval 2096"/>
            <p:cNvSpPr>
              <a:spLocks noChangeAspect="1"/>
            </p:cNvSpPr>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Oval 2097"/>
            <p:cNvSpPr>
              <a:spLocks noChangeAspect="1"/>
            </p:cNvSpPr>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100" name="Freeform: Shape 2099"/>
          <p:cNvSpPr>
            <a:spLocks noGrp="1" noRot="1" noChangeAspect="1" noMove="1" noResize="1" noEditPoints="1" noAdjustHandles="1" noChangeArrowheads="1" noChangeShapeType="1" noTextEdit="1"/>
          </p:cNvSpPr>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3" name="Content Placeholder 2072"/>
          <p:cNvSpPr>
            <a:spLocks noGrp="1"/>
          </p:cNvSpPr>
          <p:nvPr>
            <p:ph idx="1"/>
          </p:nvPr>
        </p:nvSpPr>
        <p:spPr>
          <a:xfrm>
            <a:off x="551180" y="3992880"/>
            <a:ext cx="10013315" cy="2568575"/>
          </a:xfrm>
        </p:spPr>
        <p:txBody>
          <a:bodyPr anchor="t">
            <a:noAutofit/>
          </a:bodyPr>
          <a:lstStyle/>
          <a:p>
            <a:pPr algn="just"/>
            <a:r>
              <a:rPr lang="en-US" sz="2000" b="0" i="0" dirty="0">
                <a:effectLst/>
                <a:latin typeface="Times New Roman" panose="02020603050405020304" charset="0"/>
                <a:ea typeface="+mn-lt"/>
                <a:cs typeface="Times New Roman" panose="02020603050405020304" charset="0"/>
              </a:rPr>
              <a:t>As we know that Red, Green and Blue are the primary colors that can be mixed to produce different colours.</a:t>
            </a:r>
            <a:endParaRPr lang="en-US" sz="2000" b="0" i="0" dirty="0">
              <a:effectLst/>
              <a:latin typeface="Times New Roman" panose="02020603050405020304" charset="0"/>
              <a:ea typeface="+mn-lt"/>
              <a:cs typeface="Times New Roman" panose="02020603050405020304" charset="0"/>
            </a:endParaRPr>
          </a:p>
          <a:p>
            <a:pPr algn="just"/>
            <a:r>
              <a:rPr lang="en-US" sz="2000" b="0" i="0" dirty="0">
                <a:effectLst/>
                <a:latin typeface="Times New Roman" panose="02020603050405020304" charset="0"/>
                <a:ea typeface="+mn-lt"/>
                <a:cs typeface="Times New Roman" panose="02020603050405020304" charset="0"/>
              </a:rPr>
              <a:t>The software component uses an algorithm that analyzes the RGB values of each pixel in the image to determine the dominant colours present. The algorithm then compares these colours to a pre-defined set of colours to identify the closest match. </a:t>
            </a:r>
            <a:endParaRPr lang="en-US" sz="2000" b="0" i="0" dirty="0">
              <a:effectLst/>
              <a:latin typeface="Times New Roman" panose="02020603050405020304" charset="0"/>
              <a:ea typeface="+mn-lt"/>
              <a:cs typeface="Times New Roman" panose="02020603050405020304" charset="0"/>
            </a:endParaRPr>
          </a:p>
          <a:p>
            <a:pPr algn="l"/>
            <a:endParaRPr lang="en-US" sz="2400" b="0" i="0" dirty="0">
              <a:effectLst/>
              <a:ea typeface="+mn-lt"/>
            </a:endParaRPr>
          </a:p>
          <a:p>
            <a:pPr marL="0" indent="0">
              <a:lnSpc>
                <a:spcPct val="115000"/>
              </a:lnSpc>
              <a:buNone/>
            </a:pPr>
            <a:endParaRPr lang="en-US" sz="2400" dirty="0">
              <a:ea typeface="+mn-lt"/>
            </a:endParaRPr>
          </a:p>
          <a:p>
            <a:pPr marL="0" indent="0">
              <a:lnSpc>
                <a:spcPct val="115000"/>
              </a:lnSpc>
              <a:buNone/>
            </a:pPr>
            <a:endParaRPr lang="en-US" sz="2400" dirty="0">
              <a:ea typeface="+mn-lt"/>
            </a:endParaRPr>
          </a:p>
        </p:txBody>
      </p:sp>
      <p:pic>
        <p:nvPicPr>
          <p:cNvPr id="2050" name="Picture 2" descr="COLOUR DETECTION USING PYTHO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556000" y="1450340"/>
            <a:ext cx="7008495" cy="236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5910" y="425450"/>
            <a:ext cx="7385685" cy="584835"/>
          </a:xfrm>
          <a:prstGeom prst="rect">
            <a:avLst/>
          </a:prstGeom>
          <a:noFill/>
        </p:spPr>
        <p:txBody>
          <a:bodyPr wrap="square" rtlCol="0">
            <a:noAutofit/>
          </a:bodyPr>
          <a:lstStyle/>
          <a:p>
            <a:r>
              <a:rPr lang="en-US" sz="3200" dirty="0">
                <a:solidFill>
                  <a:srgbClr val="FFFF00"/>
                </a:solidFill>
              </a:rPr>
              <a:t>                              DESIGN</a:t>
            </a:r>
            <a:endParaRPr lang="en-US" sz="3200" dirty="0">
              <a:solidFill>
                <a:srgbClr val="FFFF00"/>
              </a:solidFill>
            </a:endParaRPr>
          </a:p>
        </p:txBody>
      </p:sp>
      <p:pic>
        <p:nvPicPr>
          <p:cNvPr id="2" name="Picture 1"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3" name="Picture 2"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5" name="Picture 4" descr="624d2c45-93b6-4a0e-8d0d-4a8b428ada6c"/>
          <p:cNvPicPr>
            <a:picLocks noChangeAspect="1"/>
          </p:cNvPicPr>
          <p:nvPr/>
        </p:nvPicPr>
        <p:blipFill>
          <a:blip r:embed="rId4"/>
          <a:stretch>
            <a:fillRect/>
          </a:stretch>
        </p:blipFill>
        <p:spPr>
          <a:xfrm>
            <a:off x="398780" y="1548130"/>
            <a:ext cx="3036570" cy="2263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75285"/>
            <a:ext cx="11101070" cy="859790"/>
          </a:xfrm>
        </p:spPr>
        <p:txBody>
          <a:bodyPr/>
          <a:lstStyle/>
          <a:p>
            <a:r>
              <a:rPr lang="en-US" dirty="0">
                <a:solidFill>
                  <a:srgbClr val="00B0F0"/>
                </a:solidFill>
              </a:rPr>
              <a:t>                                  </a:t>
            </a:r>
            <a:r>
              <a:rPr lang="en-US" sz="2800" dirty="0">
                <a:solidFill>
                  <a:srgbClr val="00B0F0"/>
                </a:solidFill>
                <a:latin typeface="Times New Roman" panose="02020603050405020304" charset="0"/>
                <a:cs typeface="Times New Roman" panose="02020603050405020304" charset="0"/>
              </a:rPr>
              <a:t> CODING</a:t>
            </a:r>
            <a:endParaRPr lang="en-US" sz="2800" dirty="0">
              <a:solidFill>
                <a:srgbClr val="00B0F0"/>
              </a:solidFill>
              <a:latin typeface="Times New Roman" panose="02020603050405020304" charset="0"/>
              <a:cs typeface="Times New Roman" panose="02020603050405020304" charset="0"/>
            </a:endParaRPr>
          </a:p>
        </p:txBody>
      </p:sp>
      <p:pic>
        <p:nvPicPr>
          <p:cNvPr id="6" name="Content Placeholder 5" descr="input"/>
          <p:cNvPicPr>
            <a:picLocks noChangeAspect="1"/>
          </p:cNvPicPr>
          <p:nvPr>
            <p:ph idx="1"/>
          </p:nvPr>
        </p:nvPicPr>
        <p:blipFill>
          <a:blip r:embed="rId1"/>
          <a:stretch>
            <a:fillRect/>
          </a:stretch>
        </p:blipFill>
        <p:spPr>
          <a:xfrm>
            <a:off x="1374140" y="1235075"/>
            <a:ext cx="8847455" cy="5234940"/>
          </a:xfrm>
          <a:prstGeom prst="rect">
            <a:avLst/>
          </a:prstGeom>
        </p:spPr>
      </p:pic>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5830</Words>
  <Application>WPS Presentation</Application>
  <PresentationFormat>Widescreen</PresentationFormat>
  <Paragraphs>119</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Times New Roman</vt:lpstr>
      <vt:lpstr>Wingdings</vt:lpstr>
      <vt:lpstr>Microsoft YaHei</vt:lpstr>
      <vt:lpstr>Arial Unicode MS</vt:lpstr>
      <vt:lpstr>Calibri</vt:lpstr>
      <vt:lpstr>Gear Drives</vt:lpstr>
      <vt:lpstr>                                   CSA0810-PYTHON PROGRAMMING-SLOT B </vt:lpstr>
      <vt:lpstr>                              INTRODUCTION</vt:lpstr>
      <vt:lpstr>                               ABSTRACT</vt:lpstr>
      <vt:lpstr>                   HARDWARE AND SOFTWARE REQUIREMENTS</vt:lpstr>
      <vt:lpstr>                        EXISTING SYSTEM</vt:lpstr>
      <vt:lpstr>                                            PROPOSED SYSTEM</vt:lpstr>
      <vt:lpstr>                        ARCHITECTURE</vt:lpstr>
      <vt:lpstr>PowerPoint 演示文稿</vt:lpstr>
      <vt:lpstr>                                   CODING</vt:lpstr>
      <vt:lpstr>                               TESTING</vt:lpstr>
      <vt:lpstr>                          IMPLEMENTATION</vt:lpstr>
      <vt:lpstr>                       FINAL OUTPUT</vt:lpstr>
      <vt:lpstr>                                          CONCLUSION</vt:lpstr>
      <vt:lpstr>                             FUTURE SCOPE</vt:lpstr>
      <vt:lpstr>                                       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 DETECTION</dc:title>
  <dc:creator>sandeep kumar</dc:creator>
  <cp:lastModifiedBy>student</cp:lastModifiedBy>
  <cp:revision>16</cp:revision>
  <dcterms:created xsi:type="dcterms:W3CDTF">2023-11-19T03:44:00Z</dcterms:created>
  <dcterms:modified xsi:type="dcterms:W3CDTF">2023-11-21T09:00:15Z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544E0C598C794224BB7A55F8DF97D5CC_13</vt:lpwstr>
  </property>
  <property fmtid="{D5CDD505-2E9C-101B-9397-08002B2CF9AE}" pid="3" name="KSOProductBuildVer">
    <vt:lpwstr>1033-12.2.0.13306</vt:lpwstr>
  </property>
</Properties>
</file>